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Century Gothic" panose="020B0502020202020204" pitchFamily="3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h0c0k80nr7b2aR332Ot2i7z4pZ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 imagenes editable">
  <p:cSld name="Portada imagenes editab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10" descr="Imagen que contiene 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0"/>
          <p:cNvSpPr>
            <a:spLocks noGrp="1"/>
          </p:cNvSpPr>
          <p:nvPr>
            <p:ph type="pic" idx="2"/>
          </p:nvPr>
        </p:nvSpPr>
        <p:spPr>
          <a:xfrm>
            <a:off x="4876800" y="314323"/>
            <a:ext cx="2352675" cy="621982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" name="Google Shape;11;p10"/>
          <p:cNvSpPr>
            <a:spLocks noGrp="1"/>
          </p:cNvSpPr>
          <p:nvPr>
            <p:ph type="pic" idx="3"/>
          </p:nvPr>
        </p:nvSpPr>
        <p:spPr>
          <a:xfrm>
            <a:off x="7229476" y="314324"/>
            <a:ext cx="2271268" cy="621982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2" name="Google Shape;12;p10"/>
          <p:cNvSpPr>
            <a:spLocks noGrp="1"/>
          </p:cNvSpPr>
          <p:nvPr>
            <p:ph type="pic" idx="4"/>
          </p:nvPr>
        </p:nvSpPr>
        <p:spPr>
          <a:xfrm>
            <a:off x="9500743" y="314323"/>
            <a:ext cx="2352675" cy="6219826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 o idea fuerza 3">
  <p:cSld name="Cita o idea fuerza 3">
    <p:bg>
      <p:bgPr>
        <a:solidFill>
          <a:srgbClr val="F2F2F2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9"/>
          <p:cNvSpPr>
            <a:spLocks noGrp="1"/>
          </p:cNvSpPr>
          <p:nvPr>
            <p:ph type="pic" idx="2"/>
          </p:nvPr>
        </p:nvSpPr>
        <p:spPr>
          <a:xfrm>
            <a:off x="695325" y="1268083"/>
            <a:ext cx="8954219" cy="457391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2" name="Google Shape;62;p19"/>
          <p:cNvSpPr txBox="1">
            <a:spLocks noGrp="1"/>
          </p:cNvSpPr>
          <p:nvPr>
            <p:ph type="body" idx="1"/>
          </p:nvPr>
        </p:nvSpPr>
        <p:spPr>
          <a:xfrm>
            <a:off x="7962900" y="1897692"/>
            <a:ext cx="3562350" cy="331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252000" tIns="252000" rIns="252000" bIns="252000" anchor="ctr" anchorCtr="0">
            <a:noAutofit/>
          </a:bodyPr>
          <a:lstStyle>
            <a:lvl1pPr marL="457200" marR="0" lvl="0" indent="-228600" algn="ctr" rtl="0">
              <a:lnSpc>
                <a:spcPct val="1125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xplicación por Puntos">
  <p:cSld name="Explicación por Punto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>
            <a:spLocks noGrp="1"/>
          </p:cNvSpPr>
          <p:nvPr>
            <p:ph type="ctrTitle"/>
          </p:nvPr>
        </p:nvSpPr>
        <p:spPr>
          <a:xfrm>
            <a:off x="695326" y="1784836"/>
            <a:ext cx="3086100" cy="641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108333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sz="24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body" idx="1"/>
          </p:nvPr>
        </p:nvSpPr>
        <p:spPr>
          <a:xfrm>
            <a:off x="695325" y="2678906"/>
            <a:ext cx="3086100" cy="316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2307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body" idx="2"/>
          </p:nvPr>
        </p:nvSpPr>
        <p:spPr>
          <a:xfrm>
            <a:off x="4443412" y="1533526"/>
            <a:ext cx="1147764" cy="11477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body" idx="3"/>
          </p:nvPr>
        </p:nvSpPr>
        <p:spPr>
          <a:xfrm>
            <a:off x="5591176" y="1533526"/>
            <a:ext cx="5676899" cy="11453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8" name="Google Shape;68;p20"/>
          <p:cNvSpPr txBox="1">
            <a:spLocks noGrp="1"/>
          </p:cNvSpPr>
          <p:nvPr>
            <p:ph type="body" idx="4"/>
          </p:nvPr>
        </p:nvSpPr>
        <p:spPr>
          <a:xfrm>
            <a:off x="4443412" y="2949568"/>
            <a:ext cx="1147764" cy="11477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body" idx="5"/>
          </p:nvPr>
        </p:nvSpPr>
        <p:spPr>
          <a:xfrm>
            <a:off x="5591176" y="2949568"/>
            <a:ext cx="5676899" cy="11453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6"/>
          </p:nvPr>
        </p:nvSpPr>
        <p:spPr>
          <a:xfrm>
            <a:off x="4443412" y="4395784"/>
            <a:ext cx="1147764" cy="11477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body" idx="7"/>
          </p:nvPr>
        </p:nvSpPr>
        <p:spPr>
          <a:xfrm>
            <a:off x="5591176" y="4395784"/>
            <a:ext cx="5676899" cy="11453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">
  <p:cSld name="Portad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21" descr="Interfaz de usuario gráfica, Sitio web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1"/>
          <p:cNvSpPr/>
          <p:nvPr/>
        </p:nvSpPr>
        <p:spPr>
          <a:xfrm>
            <a:off x="279918" y="1950098"/>
            <a:ext cx="4767943" cy="340567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" name="Google Shape;75;p21"/>
          <p:cNvSpPr/>
          <p:nvPr/>
        </p:nvSpPr>
        <p:spPr>
          <a:xfrm>
            <a:off x="279918" y="1950097"/>
            <a:ext cx="144000" cy="34056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xplicación por Puntos 2">
  <p:cSld name="Explicación por Puntos 2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1"/>
          <p:cNvSpPr txBox="1">
            <a:spLocks noGrp="1"/>
          </p:cNvSpPr>
          <p:nvPr>
            <p:ph type="ctrTitle"/>
          </p:nvPr>
        </p:nvSpPr>
        <p:spPr>
          <a:xfrm>
            <a:off x="2319338" y="1376138"/>
            <a:ext cx="7553324" cy="61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ctr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sz="24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body" idx="1"/>
          </p:nvPr>
        </p:nvSpPr>
        <p:spPr>
          <a:xfrm>
            <a:off x="695326" y="2387148"/>
            <a:ext cx="1041852" cy="10418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body" idx="2"/>
          </p:nvPr>
        </p:nvSpPr>
        <p:spPr>
          <a:xfrm>
            <a:off x="1737178" y="2387148"/>
            <a:ext cx="4215947" cy="104185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body" idx="3"/>
          </p:nvPr>
        </p:nvSpPr>
        <p:spPr>
          <a:xfrm>
            <a:off x="6238877" y="2387148"/>
            <a:ext cx="1041852" cy="10418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body" idx="4"/>
          </p:nvPr>
        </p:nvSpPr>
        <p:spPr>
          <a:xfrm>
            <a:off x="7280729" y="2387148"/>
            <a:ext cx="4215947" cy="104185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body" idx="5"/>
          </p:nvPr>
        </p:nvSpPr>
        <p:spPr>
          <a:xfrm>
            <a:off x="695325" y="4800148"/>
            <a:ext cx="1041852" cy="10418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body" idx="6"/>
          </p:nvPr>
        </p:nvSpPr>
        <p:spPr>
          <a:xfrm>
            <a:off x="1737177" y="4800148"/>
            <a:ext cx="4215947" cy="104185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body" idx="7"/>
          </p:nvPr>
        </p:nvSpPr>
        <p:spPr>
          <a:xfrm>
            <a:off x="6238876" y="4800148"/>
            <a:ext cx="1041852" cy="1041852"/>
          </a:xfrm>
          <a:prstGeom prst="rect">
            <a:avLst/>
          </a:prstGeom>
          <a:solidFill>
            <a:srgbClr val="0B7A7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body" idx="8"/>
          </p:nvPr>
        </p:nvSpPr>
        <p:spPr>
          <a:xfrm>
            <a:off x="7280728" y="4800148"/>
            <a:ext cx="4215947" cy="104185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9"/>
          </p:nvPr>
        </p:nvSpPr>
        <p:spPr>
          <a:xfrm>
            <a:off x="695325" y="3593648"/>
            <a:ext cx="1041852" cy="10418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body" idx="13"/>
          </p:nvPr>
        </p:nvSpPr>
        <p:spPr>
          <a:xfrm>
            <a:off x="1737177" y="3593648"/>
            <a:ext cx="4215947" cy="104185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body" idx="14"/>
          </p:nvPr>
        </p:nvSpPr>
        <p:spPr>
          <a:xfrm>
            <a:off x="6238876" y="3593648"/>
            <a:ext cx="1041852" cy="104185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body" idx="15"/>
          </p:nvPr>
        </p:nvSpPr>
        <p:spPr>
          <a:xfrm>
            <a:off x="7280728" y="3593648"/>
            <a:ext cx="4215947" cy="104185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xplicación con iconos">
  <p:cSld name="Explicación con icono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ctrTitle"/>
          </p:nvPr>
        </p:nvSpPr>
        <p:spPr>
          <a:xfrm>
            <a:off x="2319338" y="1376138"/>
            <a:ext cx="7553324" cy="61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ctr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sz="24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xplicación por Puntos">
  <p:cSld name="1_Explicación por Punto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>
            <a:spLocks noGrp="1"/>
          </p:cNvSpPr>
          <p:nvPr>
            <p:ph type="ctrTitle"/>
          </p:nvPr>
        </p:nvSpPr>
        <p:spPr>
          <a:xfrm>
            <a:off x="695326" y="1784836"/>
            <a:ext cx="3086100" cy="641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108333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sz="24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1"/>
          </p:nvPr>
        </p:nvSpPr>
        <p:spPr>
          <a:xfrm>
            <a:off x="695325" y="2678906"/>
            <a:ext cx="3086100" cy="316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2307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2"/>
          </p:nvPr>
        </p:nvSpPr>
        <p:spPr>
          <a:xfrm>
            <a:off x="4443412" y="1785358"/>
            <a:ext cx="1147764" cy="895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body" idx="3"/>
          </p:nvPr>
        </p:nvSpPr>
        <p:spPr>
          <a:xfrm>
            <a:off x="5591176" y="1784836"/>
            <a:ext cx="5676899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body" idx="4"/>
          </p:nvPr>
        </p:nvSpPr>
        <p:spPr>
          <a:xfrm>
            <a:off x="4443412" y="2767069"/>
            <a:ext cx="1147764" cy="8959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5"/>
          </p:nvPr>
        </p:nvSpPr>
        <p:spPr>
          <a:xfrm>
            <a:off x="5591176" y="2766547"/>
            <a:ext cx="5676899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6"/>
          </p:nvPr>
        </p:nvSpPr>
        <p:spPr>
          <a:xfrm>
            <a:off x="4424363" y="3746397"/>
            <a:ext cx="1147764" cy="89593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body" idx="7"/>
          </p:nvPr>
        </p:nvSpPr>
        <p:spPr>
          <a:xfrm>
            <a:off x="5572127" y="3745875"/>
            <a:ext cx="5676899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body" idx="8"/>
          </p:nvPr>
        </p:nvSpPr>
        <p:spPr>
          <a:xfrm>
            <a:off x="4443412" y="4723342"/>
            <a:ext cx="1147764" cy="895931"/>
          </a:xfrm>
          <a:prstGeom prst="rect">
            <a:avLst/>
          </a:prstGeom>
          <a:solidFill>
            <a:srgbClr val="0B7A7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body" idx="9"/>
          </p:nvPr>
        </p:nvSpPr>
        <p:spPr>
          <a:xfrm>
            <a:off x="5591176" y="4722820"/>
            <a:ext cx="5676899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>
            <a:lvl1pPr marL="457200" marR="0" lvl="0" indent="-228600" algn="l" rtl="0">
              <a:lnSpc>
                <a:spcPct val="11666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raportada">
  <p:cSld name="Contraportad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4" descr="Captura de pantalla de un celular con texto e imágenes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general">
  <p:cSld name="1_Diapositiva general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5"/>
          <p:cNvSpPr txBox="1">
            <a:spLocks noGrp="1"/>
          </p:cNvSpPr>
          <p:nvPr>
            <p:ph type="ctrTitle"/>
          </p:nvPr>
        </p:nvSpPr>
        <p:spPr>
          <a:xfrm>
            <a:off x="695325" y="1784836"/>
            <a:ext cx="4735091" cy="641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Century Gothic"/>
              <a:buNone/>
              <a:defRPr sz="30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15"/>
          <p:cNvSpPr>
            <a:spLocks noGrp="1"/>
          </p:cNvSpPr>
          <p:nvPr>
            <p:ph type="pic" idx="2"/>
          </p:nvPr>
        </p:nvSpPr>
        <p:spPr>
          <a:xfrm>
            <a:off x="6305550" y="1244906"/>
            <a:ext cx="5220865" cy="459709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45" name="Google Shape;45;p15"/>
          <p:cNvSpPr txBox="1">
            <a:spLocks noGrp="1"/>
          </p:cNvSpPr>
          <p:nvPr>
            <p:ph type="body" idx="1"/>
          </p:nvPr>
        </p:nvSpPr>
        <p:spPr>
          <a:xfrm>
            <a:off x="695325" y="2678906"/>
            <a:ext cx="4741862" cy="316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2307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iapositiva alternativa">
  <p:cSld name="2_Diapositiva alternativa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6"/>
          <p:cNvSpPr txBox="1">
            <a:spLocks noGrp="1"/>
          </p:cNvSpPr>
          <p:nvPr>
            <p:ph type="ctrTitle"/>
          </p:nvPr>
        </p:nvSpPr>
        <p:spPr>
          <a:xfrm>
            <a:off x="695325" y="1784836"/>
            <a:ext cx="4735091" cy="33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Century Gothic"/>
              <a:buNone/>
              <a:defRPr sz="30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16"/>
          <p:cNvSpPr>
            <a:spLocks noGrp="1"/>
          </p:cNvSpPr>
          <p:nvPr>
            <p:ph type="pic" idx="2"/>
          </p:nvPr>
        </p:nvSpPr>
        <p:spPr>
          <a:xfrm>
            <a:off x="6305550" y="1381430"/>
            <a:ext cx="2457450" cy="2060269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49" name="Google Shape;49;p16"/>
          <p:cNvSpPr txBox="1">
            <a:spLocks noGrp="1"/>
          </p:cNvSpPr>
          <p:nvPr>
            <p:ph type="body" idx="1"/>
          </p:nvPr>
        </p:nvSpPr>
        <p:spPr>
          <a:xfrm>
            <a:off x="695325" y="2876550"/>
            <a:ext cx="4741862" cy="2965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2307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99999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body" idx="3"/>
          </p:nvPr>
        </p:nvSpPr>
        <p:spPr>
          <a:xfrm>
            <a:off x="695325" y="2247900"/>
            <a:ext cx="4741863" cy="33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8333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51" name="Google Shape;51;p16"/>
          <p:cNvSpPr>
            <a:spLocks noGrp="1"/>
          </p:cNvSpPr>
          <p:nvPr>
            <p:ph type="pic" idx="4"/>
          </p:nvPr>
        </p:nvSpPr>
        <p:spPr>
          <a:xfrm>
            <a:off x="9039225" y="1381430"/>
            <a:ext cx="2457450" cy="2060269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52" name="Google Shape;52;p16"/>
          <p:cNvSpPr>
            <a:spLocks noGrp="1"/>
          </p:cNvSpPr>
          <p:nvPr>
            <p:ph type="pic" idx="5"/>
          </p:nvPr>
        </p:nvSpPr>
        <p:spPr>
          <a:xfrm>
            <a:off x="6305550" y="3781730"/>
            <a:ext cx="2457450" cy="2060269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53" name="Google Shape;53;p16"/>
          <p:cNvSpPr>
            <a:spLocks noGrp="1"/>
          </p:cNvSpPr>
          <p:nvPr>
            <p:ph type="pic" idx="6"/>
          </p:nvPr>
        </p:nvSpPr>
        <p:spPr>
          <a:xfrm>
            <a:off x="9039225" y="3781730"/>
            <a:ext cx="2457450" cy="2060269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 o idea fuerza 1">
  <p:cSld name="Cita o idea fuerza 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>
            <a:spLocks noGrp="1"/>
          </p:cNvSpPr>
          <p:nvPr>
            <p:ph type="pic" idx="2"/>
          </p:nvPr>
        </p:nvSpPr>
        <p:spPr>
          <a:xfrm>
            <a:off x="2536165" y="1268083"/>
            <a:ext cx="8954219" cy="457391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695325" y="1897692"/>
            <a:ext cx="3562350" cy="331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52000" tIns="252000" rIns="252000" bIns="252000" anchor="ctr" anchorCtr="0">
            <a:noAutofit/>
          </a:bodyPr>
          <a:lstStyle>
            <a:lvl1pPr marL="457200" marR="0" lvl="0" indent="-228600" algn="ctr" rtl="0">
              <a:lnSpc>
                <a:spcPct val="1125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 o idea fuerza 2">
  <p:cSld name="Cita o idea fuerza 2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8"/>
          <p:cNvSpPr>
            <a:spLocks noGrp="1"/>
          </p:cNvSpPr>
          <p:nvPr>
            <p:ph type="pic" idx="2"/>
          </p:nvPr>
        </p:nvSpPr>
        <p:spPr>
          <a:xfrm>
            <a:off x="695325" y="1268083"/>
            <a:ext cx="10795059" cy="457391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59" name="Google Shape;59;p18"/>
          <p:cNvSpPr txBox="1">
            <a:spLocks noGrp="1"/>
          </p:cNvSpPr>
          <p:nvPr>
            <p:ph type="body" idx="1"/>
          </p:nvPr>
        </p:nvSpPr>
        <p:spPr>
          <a:xfrm>
            <a:off x="4311679" y="1897692"/>
            <a:ext cx="3562350" cy="3314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252000" tIns="252000" rIns="252000" bIns="252000" anchor="ctr" anchorCtr="0">
            <a:noAutofit/>
          </a:bodyPr>
          <a:lstStyle>
            <a:lvl1pPr marL="457200" marR="0" lvl="0" indent="-228600" algn="ctr" rtl="0">
              <a:lnSpc>
                <a:spcPct val="1125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9" descr="Interfaz de usuario gráfica, Texto&#10;&#10;Descripción generada automáticamente con confianza media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9"/>
          <p:cNvSpPr txBox="1"/>
          <p:nvPr/>
        </p:nvSpPr>
        <p:spPr>
          <a:xfrm>
            <a:off x="723900" y="6362700"/>
            <a:ext cx="1827423" cy="239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Profesor: </a:t>
            </a:r>
            <a:r>
              <a:rPr lang="en-US" sz="1000" b="1" i="0" u="none" strike="noStrike" cap="none">
                <a:solidFill>
                  <a:schemeClr val="accent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Néstor Campos</a:t>
            </a:r>
            <a:endParaRPr sz="1000" b="1" i="0" u="none" strike="noStrike" cap="none">
              <a:solidFill>
                <a:schemeClr val="accent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80">
          <p15:clr>
            <a:srgbClr val="F26B43"/>
          </p15:clr>
        </p15:guide>
        <p15:guide id="2" pos="43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"/>
          <p:cNvSpPr/>
          <p:nvPr/>
        </p:nvSpPr>
        <p:spPr>
          <a:xfrm>
            <a:off x="279918" y="1950098"/>
            <a:ext cx="4767943" cy="340567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" name="Google Shape;81;p1"/>
          <p:cNvSpPr/>
          <p:nvPr/>
        </p:nvSpPr>
        <p:spPr>
          <a:xfrm>
            <a:off x="279918" y="1950097"/>
            <a:ext cx="144000" cy="34056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" name="Google Shape;82;p1"/>
          <p:cNvSpPr txBox="1"/>
          <p:nvPr/>
        </p:nvSpPr>
        <p:spPr>
          <a:xfrm>
            <a:off x="625149" y="2263802"/>
            <a:ext cx="4077477" cy="84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Diplomado en Big Data y Ciencia de Datos</a:t>
            </a:r>
            <a:endParaRPr/>
          </a:p>
        </p:txBody>
      </p:sp>
      <p:sp>
        <p:nvSpPr>
          <p:cNvPr id="83" name="Google Shape;83;p1"/>
          <p:cNvSpPr txBox="1"/>
          <p:nvPr/>
        </p:nvSpPr>
        <p:spPr>
          <a:xfrm>
            <a:off x="625149" y="3239081"/>
            <a:ext cx="4077477" cy="884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C5E3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Curso: Arquitectura e Infraestructura para Big Data y Data Science</a:t>
            </a:r>
            <a:endParaRPr/>
          </a:p>
        </p:txBody>
      </p:sp>
      <p:sp>
        <p:nvSpPr>
          <p:cNvPr id="84" name="Google Shape;84;p1"/>
          <p:cNvSpPr txBox="1"/>
          <p:nvPr/>
        </p:nvSpPr>
        <p:spPr>
          <a:xfrm>
            <a:off x="625149" y="4522136"/>
            <a:ext cx="4077477" cy="564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Profesor:</a:t>
            </a:r>
            <a:br>
              <a:rPr lang="en-US" sz="16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Néstor Campos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5" name="Google Shape;85;p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820" r="35819"/>
          <a:stretch/>
        </p:blipFill>
        <p:spPr>
          <a:xfrm>
            <a:off x="4850296" y="314323"/>
            <a:ext cx="2352675" cy="6219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 descr="Cuatro propuestas interesantes de Big Data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37825" r="37825"/>
          <a:stretch/>
        </p:blipFill>
        <p:spPr>
          <a:xfrm>
            <a:off x="7229476" y="314324"/>
            <a:ext cx="2271268" cy="621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"/>
          <p:cNvPicPr preferRelativeResize="0">
            <a:picLocks noGrp="1"/>
          </p:cNvPicPr>
          <p:nvPr>
            <p:ph type="pic" idx="4"/>
          </p:nvPr>
        </p:nvPicPr>
        <p:blipFill rotWithShape="1">
          <a:blip r:embed="rId5">
            <a:alphaModFix/>
          </a:blip>
          <a:srcRect l="37392" r="37392"/>
          <a:stretch/>
        </p:blipFill>
        <p:spPr>
          <a:xfrm>
            <a:off x="9500743" y="314323"/>
            <a:ext cx="2352675" cy="621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ctrTitle"/>
          </p:nvPr>
        </p:nvSpPr>
        <p:spPr>
          <a:xfrm>
            <a:off x="695325" y="1376138"/>
            <a:ext cx="9177337" cy="61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r>
              <a:rPr lang="en-US"/>
              <a:t>Reglas de oro </a:t>
            </a:r>
            <a:endParaRPr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695326" y="2387148"/>
            <a:ext cx="1041852" cy="10418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94" name="Google Shape;94;p2"/>
          <p:cNvSpPr txBox="1">
            <a:spLocks noGrp="1"/>
          </p:cNvSpPr>
          <p:nvPr>
            <p:ph type="body" idx="2"/>
          </p:nvPr>
        </p:nvSpPr>
        <p:spPr>
          <a:xfrm>
            <a:off x="1737178" y="2387148"/>
            <a:ext cx="4215947" cy="104185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/>
              <a:t>¡Preguntar, preguntar, preguntar!</a:t>
            </a:r>
            <a:endParaRPr/>
          </a:p>
        </p:txBody>
      </p:sp>
      <p:sp>
        <p:nvSpPr>
          <p:cNvPr id="95" name="Google Shape;95;p2"/>
          <p:cNvSpPr txBox="1">
            <a:spLocks noGrp="1"/>
          </p:cNvSpPr>
          <p:nvPr>
            <p:ph type="body" idx="3"/>
          </p:nvPr>
        </p:nvSpPr>
        <p:spPr>
          <a:xfrm>
            <a:off x="6238877" y="2387148"/>
            <a:ext cx="1041852" cy="10418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96" name="Google Shape;96;p2"/>
          <p:cNvSpPr txBox="1">
            <a:spLocks noGrp="1"/>
          </p:cNvSpPr>
          <p:nvPr>
            <p:ph type="body" idx="4"/>
          </p:nvPr>
        </p:nvSpPr>
        <p:spPr>
          <a:xfrm>
            <a:off x="7280729" y="2387148"/>
            <a:ext cx="4215947" cy="104185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/>
              <a:t>Procura mantener tu teléfono en silencio.</a:t>
            </a:r>
            <a:endParaRPr/>
          </a:p>
        </p:txBody>
      </p:sp>
      <p:sp>
        <p:nvSpPr>
          <p:cNvPr id="97" name="Google Shape;97;p2"/>
          <p:cNvSpPr txBox="1">
            <a:spLocks noGrp="1"/>
          </p:cNvSpPr>
          <p:nvPr>
            <p:ph type="body" idx="9"/>
          </p:nvPr>
        </p:nvSpPr>
        <p:spPr>
          <a:xfrm>
            <a:off x="695325" y="3593648"/>
            <a:ext cx="1041852" cy="10418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98" name="Google Shape;98;p2"/>
          <p:cNvSpPr txBox="1">
            <a:spLocks noGrp="1"/>
          </p:cNvSpPr>
          <p:nvPr>
            <p:ph type="body" idx="13"/>
          </p:nvPr>
        </p:nvSpPr>
        <p:spPr>
          <a:xfrm>
            <a:off x="1737177" y="3593648"/>
            <a:ext cx="4215947" cy="104185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/>
              <a:t>Mantengamos un ambiente distendido, compartamos opiniones y experiencias.</a:t>
            </a:r>
            <a:endParaRPr/>
          </a:p>
        </p:txBody>
      </p:sp>
      <p:sp>
        <p:nvSpPr>
          <p:cNvPr id="99" name="Google Shape;99;p2"/>
          <p:cNvSpPr txBox="1">
            <a:spLocks noGrp="1"/>
          </p:cNvSpPr>
          <p:nvPr>
            <p:ph type="body" idx="14"/>
          </p:nvPr>
        </p:nvSpPr>
        <p:spPr>
          <a:xfrm>
            <a:off x="6238876" y="3593648"/>
            <a:ext cx="1041852" cy="10418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04</a:t>
            </a:r>
            <a:endParaRPr/>
          </a:p>
        </p:txBody>
      </p:sp>
      <p:sp>
        <p:nvSpPr>
          <p:cNvPr id="100" name="Google Shape;100;p2"/>
          <p:cNvSpPr txBox="1">
            <a:spLocks noGrp="1"/>
          </p:cNvSpPr>
          <p:nvPr>
            <p:ph type="body" idx="15"/>
          </p:nvPr>
        </p:nvSpPr>
        <p:spPr>
          <a:xfrm>
            <a:off x="7280728" y="3593648"/>
            <a:ext cx="4215947" cy="104185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/>
              <a:t>No hay problemas con salir de clase para atender cualquier contingencia.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>
            <a:spLocks noGrp="1"/>
          </p:cNvSpPr>
          <p:nvPr>
            <p:ph type="ctrTitle"/>
          </p:nvPr>
        </p:nvSpPr>
        <p:spPr>
          <a:xfrm>
            <a:off x="695324" y="1376138"/>
            <a:ext cx="10801350" cy="61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r>
              <a:rPr lang="en-US" dirty="0"/>
              <a:t>¿</a:t>
            </a:r>
            <a:r>
              <a:rPr lang="en-US" dirty="0" err="1"/>
              <a:t>Quién</a:t>
            </a:r>
            <a:r>
              <a:rPr lang="en-US" dirty="0"/>
              <a:t> es </a:t>
            </a:r>
            <a:r>
              <a:rPr lang="en-US" dirty="0" err="1"/>
              <a:t>el</a:t>
            </a:r>
            <a:r>
              <a:rPr lang="en-US" dirty="0"/>
              <a:t> relator?</a:t>
            </a:r>
            <a:endParaRPr dirty="0"/>
          </a:p>
        </p:txBody>
      </p:sp>
      <p:sp>
        <p:nvSpPr>
          <p:cNvPr id="106" name="Google Shape;106;p3"/>
          <p:cNvSpPr txBox="1"/>
          <p:nvPr/>
        </p:nvSpPr>
        <p:spPr>
          <a:xfrm>
            <a:off x="695324" y="2809875"/>
            <a:ext cx="5267325" cy="3032125"/>
          </a:xfrm>
          <a:prstGeom prst="rect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44000" tIns="684000" rIns="144000" bIns="144000" anchor="t" anchorCtr="0">
            <a:noAutofit/>
          </a:bodyPr>
          <a:lstStyle/>
          <a:p>
            <a:pPr marL="623888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Néstor Campos</a:t>
            </a:r>
            <a:endParaRPr/>
          </a:p>
          <a:p>
            <a:pPr marL="623888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Ingeniero y Máster en Informática.</a:t>
            </a:r>
            <a:endParaRPr/>
          </a:p>
          <a:p>
            <a:pPr marL="623888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Arquitecto certificado en tecnologías de Big Data y Cloud</a:t>
            </a:r>
            <a:endParaRPr/>
          </a:p>
          <a:p>
            <a:pPr marL="623888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CEO Techgethr SpA e Instructor en Coursera</a:t>
            </a:r>
            <a:endParaRPr sz="12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623888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Programador/inversionista en Web3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695326" y="5753100"/>
            <a:ext cx="5267323" cy="8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8" name="Google Shape;108;p3"/>
          <p:cNvSpPr/>
          <p:nvPr/>
        </p:nvSpPr>
        <p:spPr>
          <a:xfrm>
            <a:off x="1464468" y="2331243"/>
            <a:ext cx="957263" cy="957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2" name="Google Shape;11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4469" y="2331243"/>
            <a:ext cx="957262" cy="957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>
            <a:spLocks noGrp="1"/>
          </p:cNvSpPr>
          <p:nvPr>
            <p:ph type="body" idx="2"/>
          </p:nvPr>
        </p:nvSpPr>
        <p:spPr>
          <a:xfrm>
            <a:off x="695325" y="1995784"/>
            <a:ext cx="1147764" cy="895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119" name="Google Shape;119;p4"/>
          <p:cNvSpPr txBox="1">
            <a:spLocks noGrp="1"/>
          </p:cNvSpPr>
          <p:nvPr>
            <p:ph type="body" idx="3"/>
          </p:nvPr>
        </p:nvSpPr>
        <p:spPr>
          <a:xfrm>
            <a:off x="1843089" y="1995262"/>
            <a:ext cx="9653585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just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Tecnologías y servicios en la nube para BI, Big Data y Data Science.</a:t>
            </a:r>
            <a:endParaRPr/>
          </a:p>
        </p:txBody>
      </p:sp>
      <p:sp>
        <p:nvSpPr>
          <p:cNvPr id="120" name="Google Shape;120;p4"/>
          <p:cNvSpPr txBox="1">
            <a:spLocks noGrp="1"/>
          </p:cNvSpPr>
          <p:nvPr>
            <p:ph type="body" idx="4"/>
          </p:nvPr>
        </p:nvSpPr>
        <p:spPr>
          <a:xfrm>
            <a:off x="695325" y="2977495"/>
            <a:ext cx="1147764" cy="8959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121" name="Google Shape;121;p4"/>
          <p:cNvSpPr txBox="1">
            <a:spLocks noGrp="1"/>
          </p:cNvSpPr>
          <p:nvPr>
            <p:ph type="body" idx="5"/>
          </p:nvPr>
        </p:nvSpPr>
        <p:spPr>
          <a:xfrm>
            <a:off x="1843089" y="2976973"/>
            <a:ext cx="9653585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just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Procesamiento de datos eficiente con tecnologías Big Data.</a:t>
            </a:r>
            <a:endParaRPr/>
          </a:p>
        </p:txBody>
      </p:sp>
      <p:sp>
        <p:nvSpPr>
          <p:cNvPr id="122" name="Google Shape;122;p4"/>
          <p:cNvSpPr txBox="1">
            <a:spLocks noGrp="1"/>
          </p:cNvSpPr>
          <p:nvPr>
            <p:ph type="body" idx="6"/>
          </p:nvPr>
        </p:nvSpPr>
        <p:spPr>
          <a:xfrm>
            <a:off x="695324" y="3956823"/>
            <a:ext cx="1128715" cy="89593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123" name="Google Shape;123;p4"/>
          <p:cNvSpPr txBox="1">
            <a:spLocks noGrp="1"/>
          </p:cNvSpPr>
          <p:nvPr>
            <p:ph type="body" idx="7"/>
          </p:nvPr>
        </p:nvSpPr>
        <p:spPr>
          <a:xfrm>
            <a:off x="1824040" y="3956301"/>
            <a:ext cx="9653585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/>
              <a:t>Generar ambientes de alta disponibilidad para proyectos de Data Science y Big Data.</a:t>
            </a:r>
            <a:endParaRPr/>
          </a:p>
        </p:txBody>
      </p:sp>
      <p:sp>
        <p:nvSpPr>
          <p:cNvPr id="124" name="Google Shape;124;p4"/>
          <p:cNvSpPr txBox="1">
            <a:spLocks noGrp="1"/>
          </p:cNvSpPr>
          <p:nvPr>
            <p:ph type="body" idx="8"/>
          </p:nvPr>
        </p:nvSpPr>
        <p:spPr>
          <a:xfrm>
            <a:off x="695325" y="4933768"/>
            <a:ext cx="1128714" cy="895931"/>
          </a:xfrm>
          <a:prstGeom prst="rect">
            <a:avLst/>
          </a:prstGeom>
          <a:solidFill>
            <a:srgbClr val="0B7A7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04</a:t>
            </a:r>
            <a:endParaRPr/>
          </a:p>
        </p:txBody>
      </p:sp>
      <p:sp>
        <p:nvSpPr>
          <p:cNvPr id="125" name="Google Shape;125;p4"/>
          <p:cNvSpPr txBox="1">
            <a:spLocks noGrp="1"/>
          </p:cNvSpPr>
          <p:nvPr>
            <p:ph type="body" idx="9"/>
          </p:nvPr>
        </p:nvSpPr>
        <p:spPr>
          <a:xfrm>
            <a:off x="1843089" y="4933246"/>
            <a:ext cx="9653585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/>
              <a:t>Entender los conceptos de infraestructura Big Data en servicios de consumo On Demand (servicios en la nube).</a:t>
            </a:r>
            <a:endParaRPr/>
          </a:p>
        </p:txBody>
      </p:sp>
      <p:sp>
        <p:nvSpPr>
          <p:cNvPr id="126" name="Google Shape;126;p4"/>
          <p:cNvSpPr txBox="1"/>
          <p:nvPr/>
        </p:nvSpPr>
        <p:spPr>
          <a:xfrm>
            <a:off x="695324" y="1376138"/>
            <a:ext cx="10801350" cy="61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08333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r>
              <a:rPr lang="en-US" sz="24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Objetivos del curso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 txBox="1">
            <a:spLocks noGrp="1"/>
          </p:cNvSpPr>
          <p:nvPr>
            <p:ph type="body" idx="2"/>
          </p:nvPr>
        </p:nvSpPr>
        <p:spPr>
          <a:xfrm>
            <a:off x="695325" y="1995784"/>
            <a:ext cx="1147764" cy="895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132" name="Google Shape;132;p5"/>
          <p:cNvSpPr txBox="1">
            <a:spLocks noGrp="1"/>
          </p:cNvSpPr>
          <p:nvPr>
            <p:ph type="body" idx="3"/>
          </p:nvPr>
        </p:nvSpPr>
        <p:spPr>
          <a:xfrm>
            <a:off x="1843089" y="1995262"/>
            <a:ext cx="9653585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/>
              <a:t>Comprender las principales tecnologías asociadas a Big Data y reconocer bajo qué contexto utilizarlas.</a:t>
            </a:r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4"/>
          </p:nvPr>
        </p:nvSpPr>
        <p:spPr>
          <a:xfrm>
            <a:off x="695325" y="2977495"/>
            <a:ext cx="1147764" cy="8959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02</a:t>
            </a:r>
            <a:endParaRPr/>
          </a:p>
        </p:txBody>
      </p:sp>
      <p:sp>
        <p:nvSpPr>
          <p:cNvPr id="134" name="Google Shape;134;p5"/>
          <p:cNvSpPr txBox="1">
            <a:spLocks noGrp="1"/>
          </p:cNvSpPr>
          <p:nvPr>
            <p:ph type="body" idx="5"/>
          </p:nvPr>
        </p:nvSpPr>
        <p:spPr>
          <a:xfrm>
            <a:off x="1843089" y="2976973"/>
            <a:ext cx="9653585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/>
              <a:t>Diseñar arquitecturas de alto nivel en proyectos relacionados a Business Intelligence y Big Data.</a:t>
            </a:r>
            <a:endParaRPr/>
          </a:p>
        </p:txBody>
      </p:sp>
      <p:sp>
        <p:nvSpPr>
          <p:cNvPr id="135" name="Google Shape;135;p5"/>
          <p:cNvSpPr txBox="1">
            <a:spLocks noGrp="1"/>
          </p:cNvSpPr>
          <p:nvPr>
            <p:ph type="body" idx="6"/>
          </p:nvPr>
        </p:nvSpPr>
        <p:spPr>
          <a:xfrm>
            <a:off x="695324" y="3956823"/>
            <a:ext cx="1128715" cy="89593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03</a:t>
            </a:r>
            <a:endParaRPr/>
          </a:p>
        </p:txBody>
      </p:sp>
      <p:sp>
        <p:nvSpPr>
          <p:cNvPr id="136" name="Google Shape;136;p5"/>
          <p:cNvSpPr txBox="1">
            <a:spLocks noGrp="1"/>
          </p:cNvSpPr>
          <p:nvPr>
            <p:ph type="body" idx="7"/>
          </p:nvPr>
        </p:nvSpPr>
        <p:spPr>
          <a:xfrm>
            <a:off x="1824040" y="3956301"/>
            <a:ext cx="9653585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just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Diseño de arquitecturas de alta disponibilidad para BI y Big Data.</a:t>
            </a:r>
            <a:endParaRPr/>
          </a:p>
        </p:txBody>
      </p:sp>
      <p:sp>
        <p:nvSpPr>
          <p:cNvPr id="137" name="Google Shape;137;p5"/>
          <p:cNvSpPr txBox="1">
            <a:spLocks noGrp="1"/>
          </p:cNvSpPr>
          <p:nvPr>
            <p:ph type="body" idx="8"/>
          </p:nvPr>
        </p:nvSpPr>
        <p:spPr>
          <a:xfrm>
            <a:off x="695325" y="4933768"/>
            <a:ext cx="1128714" cy="895931"/>
          </a:xfrm>
          <a:prstGeom prst="rect">
            <a:avLst/>
          </a:prstGeom>
          <a:solidFill>
            <a:srgbClr val="0B7A7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04</a:t>
            </a:r>
            <a:endParaRPr/>
          </a:p>
        </p:txBody>
      </p:sp>
      <p:sp>
        <p:nvSpPr>
          <p:cNvPr id="138" name="Google Shape;138;p5"/>
          <p:cNvSpPr txBox="1">
            <a:spLocks noGrp="1"/>
          </p:cNvSpPr>
          <p:nvPr>
            <p:ph type="body" idx="9"/>
          </p:nvPr>
        </p:nvSpPr>
        <p:spPr>
          <a:xfrm>
            <a:off x="1843089" y="4933246"/>
            <a:ext cx="9653585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just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Diseño y uso de infraestructura de alto rendimiento para algoritmos de Data Science.</a:t>
            </a:r>
            <a:endParaRPr/>
          </a:p>
        </p:txBody>
      </p:sp>
      <p:sp>
        <p:nvSpPr>
          <p:cNvPr id="139" name="Google Shape;139;p5"/>
          <p:cNvSpPr txBox="1"/>
          <p:nvPr/>
        </p:nvSpPr>
        <p:spPr>
          <a:xfrm>
            <a:off x="695324" y="1376138"/>
            <a:ext cx="10801350" cy="61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08333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r>
              <a:rPr lang="en-US" sz="24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Contenidos del curso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"/>
          <p:cNvSpPr txBox="1">
            <a:spLocks noGrp="1"/>
          </p:cNvSpPr>
          <p:nvPr>
            <p:ph type="body" idx="2"/>
          </p:nvPr>
        </p:nvSpPr>
        <p:spPr>
          <a:xfrm>
            <a:off x="695325" y="1995784"/>
            <a:ext cx="1147764" cy="895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05</a:t>
            </a:r>
            <a:endParaRPr/>
          </a:p>
        </p:txBody>
      </p:sp>
      <p:sp>
        <p:nvSpPr>
          <p:cNvPr id="145" name="Google Shape;145;p6"/>
          <p:cNvSpPr txBox="1">
            <a:spLocks noGrp="1"/>
          </p:cNvSpPr>
          <p:nvPr>
            <p:ph type="body" idx="3"/>
          </p:nvPr>
        </p:nvSpPr>
        <p:spPr>
          <a:xfrm>
            <a:off x="1843089" y="1995262"/>
            <a:ext cx="9653585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just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Estrategias y mejores prácticas en el desarrollo de componentes para arquitecturas de procesamiento masivo de datos.</a:t>
            </a:r>
            <a:endParaRPr/>
          </a:p>
        </p:txBody>
      </p:sp>
      <p:sp>
        <p:nvSpPr>
          <p:cNvPr id="146" name="Google Shape;146;p6"/>
          <p:cNvSpPr txBox="1">
            <a:spLocks noGrp="1"/>
          </p:cNvSpPr>
          <p:nvPr>
            <p:ph type="body" idx="4"/>
          </p:nvPr>
        </p:nvSpPr>
        <p:spPr>
          <a:xfrm>
            <a:off x="695325" y="2977495"/>
            <a:ext cx="1147764" cy="8959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06</a:t>
            </a:r>
            <a:endParaRPr/>
          </a:p>
        </p:txBody>
      </p:sp>
      <p:sp>
        <p:nvSpPr>
          <p:cNvPr id="147" name="Google Shape;147;p6"/>
          <p:cNvSpPr txBox="1">
            <a:spLocks noGrp="1"/>
          </p:cNvSpPr>
          <p:nvPr>
            <p:ph type="body" idx="5"/>
          </p:nvPr>
        </p:nvSpPr>
        <p:spPr>
          <a:xfrm>
            <a:off x="1843089" y="2976973"/>
            <a:ext cx="9653585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just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Diferencias entre soluciones de datos tradicionales y soluciones de Big Data.</a:t>
            </a:r>
            <a:endParaRPr/>
          </a:p>
        </p:txBody>
      </p:sp>
      <p:sp>
        <p:nvSpPr>
          <p:cNvPr id="148" name="Google Shape;148;p6"/>
          <p:cNvSpPr txBox="1">
            <a:spLocks noGrp="1"/>
          </p:cNvSpPr>
          <p:nvPr>
            <p:ph type="body" idx="6"/>
          </p:nvPr>
        </p:nvSpPr>
        <p:spPr>
          <a:xfrm>
            <a:off x="695324" y="3956823"/>
            <a:ext cx="1128715" cy="89593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07</a:t>
            </a:r>
            <a:endParaRPr/>
          </a:p>
        </p:txBody>
      </p:sp>
      <p:sp>
        <p:nvSpPr>
          <p:cNvPr id="149" name="Google Shape;149;p6"/>
          <p:cNvSpPr txBox="1">
            <a:spLocks noGrp="1"/>
          </p:cNvSpPr>
          <p:nvPr>
            <p:ph type="body" idx="7"/>
          </p:nvPr>
        </p:nvSpPr>
        <p:spPr>
          <a:xfrm>
            <a:off x="1824040" y="3956301"/>
            <a:ext cx="9653585" cy="8940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just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Privacidad, seguridad y “justicia” en los modelos de Machine Learning.</a:t>
            </a:r>
            <a:endParaRPr/>
          </a:p>
        </p:txBody>
      </p:sp>
      <p:sp>
        <p:nvSpPr>
          <p:cNvPr id="150" name="Google Shape;150;p6"/>
          <p:cNvSpPr txBox="1"/>
          <p:nvPr/>
        </p:nvSpPr>
        <p:spPr>
          <a:xfrm>
            <a:off x="695324" y="1376138"/>
            <a:ext cx="10801350" cy="61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08333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r>
              <a:rPr lang="en-US" sz="24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Contenidos del curso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"/>
          <p:cNvSpPr txBox="1">
            <a:spLocks noGrp="1"/>
          </p:cNvSpPr>
          <p:nvPr>
            <p:ph type="body" idx="2"/>
          </p:nvPr>
        </p:nvSpPr>
        <p:spPr>
          <a:xfrm>
            <a:off x="695324" y="2387148"/>
            <a:ext cx="5257801" cy="1126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 dirty="0">
                <a:solidFill>
                  <a:schemeClr val="lt1"/>
                </a:solidFill>
              </a:rPr>
              <a:t>2 </a:t>
            </a:r>
            <a:r>
              <a:rPr lang="en-US" dirty="0" err="1">
                <a:solidFill>
                  <a:schemeClr val="lt1"/>
                </a:solidFill>
              </a:rPr>
              <a:t>controles</a:t>
            </a:r>
            <a:r>
              <a:rPr lang="en-US" dirty="0">
                <a:solidFill>
                  <a:schemeClr val="lt1"/>
                </a:solidFill>
              </a:rPr>
              <a:t> (</a:t>
            </a:r>
            <a:r>
              <a:rPr lang="en-US" b="1" dirty="0">
                <a:solidFill>
                  <a:schemeClr val="lt1"/>
                </a:solidFill>
              </a:rPr>
              <a:t>30% </a:t>
            </a:r>
            <a:r>
              <a:rPr lang="en-US" dirty="0" err="1">
                <a:solidFill>
                  <a:schemeClr val="lt1"/>
                </a:solidFill>
              </a:rPr>
              <a:t>cada</a:t>
            </a:r>
            <a:r>
              <a:rPr lang="en-US" dirty="0">
                <a:solidFill>
                  <a:schemeClr val="lt1"/>
                </a:solidFill>
              </a:rPr>
              <a:t> uno) que </a:t>
            </a:r>
            <a:r>
              <a:rPr lang="en-US" dirty="0" err="1">
                <a:solidFill>
                  <a:schemeClr val="lt1"/>
                </a:solidFill>
              </a:rPr>
              <a:t>serán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enviados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en</a:t>
            </a:r>
            <a:r>
              <a:rPr lang="en-US" dirty="0">
                <a:solidFill>
                  <a:schemeClr val="lt1"/>
                </a:solidFill>
              </a:rPr>
              <a:t> la </a:t>
            </a:r>
            <a:r>
              <a:rPr lang="en-US" dirty="0" err="1">
                <a:solidFill>
                  <a:schemeClr val="lt1"/>
                </a:solidFill>
              </a:rPr>
              <a:t>semana</a:t>
            </a:r>
            <a:r>
              <a:rPr lang="en-US" dirty="0">
                <a:solidFill>
                  <a:schemeClr val="lt1"/>
                </a:solidFill>
              </a:rPr>
              <a:t> 4 o 5, y </a:t>
            </a:r>
            <a:r>
              <a:rPr lang="en-US" dirty="0" err="1">
                <a:solidFill>
                  <a:schemeClr val="lt1"/>
                </a:solidFill>
              </a:rPr>
              <a:t>el</a:t>
            </a:r>
            <a:r>
              <a:rPr lang="en-US" dirty="0">
                <a:solidFill>
                  <a:schemeClr val="lt1"/>
                </a:solidFill>
              </a:rPr>
              <a:t> Segundo control la </a:t>
            </a:r>
            <a:r>
              <a:rPr lang="en-US" dirty="0" err="1">
                <a:solidFill>
                  <a:schemeClr val="lt1"/>
                </a:solidFill>
              </a:rPr>
              <a:t>semana</a:t>
            </a:r>
            <a:r>
              <a:rPr lang="en-US">
                <a:solidFill>
                  <a:schemeClr val="lt1"/>
                </a:solidFill>
              </a:rPr>
              <a:t> 8</a:t>
            </a:r>
            <a:r>
              <a:rPr lang="en-US" dirty="0">
                <a:solidFill>
                  <a:schemeClr val="lt1"/>
                </a:solidFill>
              </a:rPr>
              <a:t>.</a:t>
            </a:r>
            <a:endParaRPr dirty="0"/>
          </a:p>
        </p:txBody>
      </p:sp>
      <p:sp>
        <p:nvSpPr>
          <p:cNvPr id="156" name="Google Shape;156;p7"/>
          <p:cNvSpPr txBox="1">
            <a:spLocks noGrp="1"/>
          </p:cNvSpPr>
          <p:nvPr>
            <p:ph type="body" idx="4"/>
          </p:nvPr>
        </p:nvSpPr>
        <p:spPr>
          <a:xfrm>
            <a:off x="6238875" y="2387148"/>
            <a:ext cx="5257801" cy="112661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 b="1">
                <a:solidFill>
                  <a:schemeClr val="lt1"/>
                </a:solidFill>
              </a:rPr>
              <a:t>School of Data Handbook</a:t>
            </a:r>
            <a:endParaRPr b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</a:pPr>
            <a:r>
              <a:rPr lang="en-US" sz="1050" i="1">
                <a:solidFill>
                  <a:schemeClr val="lt1"/>
                </a:solidFill>
              </a:rPr>
              <a:t>Publisher: School of Data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</a:pPr>
            <a:r>
              <a:rPr lang="en-US" sz="1050" i="1">
                <a:solidFill>
                  <a:schemeClr val="lt1"/>
                </a:solidFill>
              </a:rPr>
              <a:t>Release Date: 2015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</a:pPr>
            <a:r>
              <a:rPr lang="en-US" sz="1050" i="1">
                <a:solidFill>
                  <a:schemeClr val="lt1"/>
                </a:solidFill>
              </a:rPr>
              <a:t>https://schoolofdata.org/handbook/ </a:t>
            </a:r>
            <a:endParaRPr/>
          </a:p>
        </p:txBody>
      </p:sp>
      <p:sp>
        <p:nvSpPr>
          <p:cNvPr id="157" name="Google Shape;157;p7"/>
          <p:cNvSpPr txBox="1">
            <a:spLocks noGrp="1"/>
          </p:cNvSpPr>
          <p:nvPr>
            <p:ph type="body" idx="13"/>
          </p:nvPr>
        </p:nvSpPr>
        <p:spPr>
          <a:xfrm>
            <a:off x="695323" y="3593648"/>
            <a:ext cx="5257801" cy="1126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 dirty="0">
                <a:solidFill>
                  <a:schemeClr val="lt1"/>
                </a:solidFill>
              </a:rPr>
              <a:t>1 </a:t>
            </a:r>
            <a:r>
              <a:rPr lang="en-US" dirty="0" err="1">
                <a:solidFill>
                  <a:schemeClr val="lt1"/>
                </a:solidFill>
              </a:rPr>
              <a:t>trabajo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práctico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en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grupo</a:t>
            </a:r>
            <a:r>
              <a:rPr lang="en-US" dirty="0">
                <a:solidFill>
                  <a:schemeClr val="lt1"/>
                </a:solidFill>
              </a:rPr>
              <a:t> (</a:t>
            </a:r>
            <a:r>
              <a:rPr lang="en-US" b="1" dirty="0">
                <a:solidFill>
                  <a:schemeClr val="lt1"/>
                </a:solidFill>
              </a:rPr>
              <a:t>40%</a:t>
            </a:r>
            <a:r>
              <a:rPr lang="en-US" dirty="0">
                <a:solidFill>
                  <a:schemeClr val="lt1"/>
                </a:solidFill>
              </a:rPr>
              <a:t> de la nota final)</a:t>
            </a:r>
            <a:endParaRPr dirty="0"/>
          </a:p>
        </p:txBody>
      </p:sp>
      <p:sp>
        <p:nvSpPr>
          <p:cNvPr id="158" name="Google Shape;158;p7"/>
          <p:cNvSpPr txBox="1">
            <a:spLocks noGrp="1"/>
          </p:cNvSpPr>
          <p:nvPr>
            <p:ph type="body" idx="15"/>
          </p:nvPr>
        </p:nvSpPr>
        <p:spPr>
          <a:xfrm>
            <a:off x="6238874" y="3593648"/>
            <a:ext cx="5257801" cy="112661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216000" tIns="216000" rIns="216000" bIns="2160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 b="1">
                <a:solidFill>
                  <a:schemeClr val="lt1"/>
                </a:solidFill>
              </a:rPr>
              <a:t>Understanding the Chief Data Officer</a:t>
            </a:r>
            <a:endParaRPr b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</a:pPr>
            <a:r>
              <a:rPr lang="en-US" sz="1050" i="1">
                <a:solidFill>
                  <a:schemeClr val="lt1"/>
                </a:solidFill>
              </a:rPr>
              <a:t>By Julie Steele</a:t>
            </a:r>
            <a:endParaRPr sz="1050" i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</a:pPr>
            <a:r>
              <a:rPr lang="en-US" sz="1050" i="1">
                <a:solidFill>
                  <a:schemeClr val="lt1"/>
                </a:solidFill>
              </a:rPr>
              <a:t>Publisher: O'Reilly Media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</a:pPr>
            <a:r>
              <a:rPr lang="en-US" sz="1050" i="1">
                <a:solidFill>
                  <a:schemeClr val="lt1"/>
                </a:solidFill>
              </a:rPr>
              <a:t>Release Date: 2015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None/>
            </a:pPr>
            <a:r>
              <a:rPr lang="en-US" sz="1050" i="1">
                <a:solidFill>
                  <a:schemeClr val="lt1"/>
                </a:solidFill>
              </a:rPr>
              <a:t>https://www.oreilly.com/data/free/files/understanding-chief-data-officer.pdf </a:t>
            </a:r>
            <a:endParaRPr/>
          </a:p>
        </p:txBody>
      </p:sp>
      <p:sp>
        <p:nvSpPr>
          <p:cNvPr id="159" name="Google Shape;159;p7"/>
          <p:cNvSpPr txBox="1"/>
          <p:nvPr/>
        </p:nvSpPr>
        <p:spPr>
          <a:xfrm>
            <a:off x="695324" y="1376138"/>
            <a:ext cx="5257800" cy="61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08333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r>
              <a:rPr lang="en-US" sz="24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Evaluación</a:t>
            </a:r>
            <a:endParaRPr/>
          </a:p>
        </p:txBody>
      </p:sp>
      <p:sp>
        <p:nvSpPr>
          <p:cNvPr id="160" name="Google Shape;160;p7"/>
          <p:cNvSpPr txBox="1"/>
          <p:nvPr/>
        </p:nvSpPr>
        <p:spPr>
          <a:xfrm>
            <a:off x="6238875" y="1376138"/>
            <a:ext cx="5257800" cy="61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08333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r>
              <a:rPr lang="en-US" sz="24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Bibliografía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EPIUC Profesores">
      <a:dk1>
        <a:srgbClr val="595959"/>
      </a:dk1>
      <a:lt1>
        <a:srgbClr val="FFFFFF"/>
      </a:lt1>
      <a:dk2>
        <a:srgbClr val="44546A"/>
      </a:dk2>
      <a:lt2>
        <a:srgbClr val="E7E6E6"/>
      </a:lt2>
      <a:accent1>
        <a:srgbClr val="0176DE"/>
      </a:accent1>
      <a:accent2>
        <a:srgbClr val="FEC60D"/>
      </a:accent2>
      <a:accent3>
        <a:srgbClr val="173F8A"/>
      </a:accent3>
      <a:accent4>
        <a:srgbClr val="4ACC33"/>
      </a:accent4>
      <a:accent5>
        <a:srgbClr val="FFA412"/>
      </a:accent5>
      <a:accent6>
        <a:srgbClr val="0B7A75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373</Words>
  <Application>Microsoft Office PowerPoint</Application>
  <PresentationFormat>Panorámica</PresentationFormat>
  <Paragraphs>56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Century Gothic</vt:lpstr>
      <vt:lpstr>Arial</vt:lpstr>
      <vt:lpstr>Tema de Office</vt:lpstr>
      <vt:lpstr>Presentación de PowerPoint</vt:lpstr>
      <vt:lpstr>Reglas de oro </vt:lpstr>
      <vt:lpstr>¿Quién es el relator?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</dc:creator>
  <cp:lastModifiedBy>Néstor Campos</cp:lastModifiedBy>
  <cp:revision>3</cp:revision>
  <dcterms:created xsi:type="dcterms:W3CDTF">2022-01-17T15:11:25Z</dcterms:created>
  <dcterms:modified xsi:type="dcterms:W3CDTF">2022-09-05T16:46:44Z</dcterms:modified>
</cp:coreProperties>
</file>